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8"/>
  </p:notesMasterIdLst>
  <p:sldIdLst>
    <p:sldId id="266" r:id="rId2"/>
    <p:sldId id="298" r:id="rId3"/>
    <p:sldId id="284" r:id="rId4"/>
    <p:sldId id="285" r:id="rId5"/>
    <p:sldId id="293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4" r:id="rId14"/>
    <p:sldId id="295" r:id="rId15"/>
    <p:sldId id="296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Columnar Databases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Cassandra </a:t>
            </a:r>
            <a:r>
              <a:rPr lang="en-US" b="0" dirty="0"/>
              <a:t>- Architecture</a:t>
            </a:r>
            <a:br>
              <a:rPr lang="en-US" b="0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Designed to handle big data</a:t>
            </a:r>
          </a:p>
          <a:p>
            <a:r>
              <a:rPr lang="en-US" dirty="0"/>
              <a:t>Main feature is to store data on multiple nodes with no single point of failure</a:t>
            </a:r>
          </a:p>
          <a:p>
            <a:r>
              <a:rPr lang="en-US" dirty="0"/>
              <a:t>Stores data on different nodes with a peer to peer distributed fashion architecture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hardware failure can occur at any time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Any node can be down, in that case data stored in another node can be used</a:t>
            </a:r>
          </a:p>
          <a:p>
            <a:r>
              <a:rPr lang="en-US" dirty="0" smtClean="0"/>
              <a:t>Nodes </a:t>
            </a:r>
            <a:r>
              <a:rPr lang="en-US" dirty="0"/>
              <a:t>exchange information with each other using Gossip protocol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3733800"/>
            <a:ext cx="2666667" cy="21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94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Components </a:t>
            </a:r>
            <a:r>
              <a:rPr lang="en-US" dirty="0"/>
              <a:t>of Cassandra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US" dirty="0"/>
              <a:t>Node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Basic </a:t>
            </a:r>
            <a:r>
              <a:rPr lang="en-US" dirty="0"/>
              <a:t>component where data is stored</a:t>
            </a:r>
          </a:p>
          <a:p>
            <a:r>
              <a:rPr lang="en-US" dirty="0"/>
              <a:t>Data Center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 collection of nodes</a:t>
            </a:r>
          </a:p>
          <a:p>
            <a:r>
              <a:rPr lang="en-US" dirty="0"/>
              <a:t>Cluster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Collection of many data centers</a:t>
            </a:r>
          </a:p>
          <a:p>
            <a:r>
              <a:rPr lang="en-US" dirty="0"/>
              <a:t>Commit Log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Every write operation is written to Commit Log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Used for crash recovery</a:t>
            </a:r>
          </a:p>
          <a:p>
            <a:r>
              <a:rPr lang="en-US" dirty="0"/>
              <a:t>Mem-table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After data written in Commit log, data is written in Mem-table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is written in Mem-table </a:t>
            </a:r>
            <a:r>
              <a:rPr lang="en-US" dirty="0" smtClean="0"/>
              <a:t>temporarily</a:t>
            </a:r>
            <a:endParaRPr lang="en-US" dirty="0"/>
          </a:p>
          <a:p>
            <a:r>
              <a:rPr lang="en-US" dirty="0" err="1"/>
              <a:t>SSTable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When Mem-table reaches a certain threshold, data is flushed to an </a:t>
            </a:r>
            <a:r>
              <a:rPr lang="en-US" dirty="0" err="1"/>
              <a:t>SSTable</a:t>
            </a:r>
            <a:r>
              <a:rPr lang="en-US" dirty="0"/>
              <a:t> disk file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739" y="1585416"/>
            <a:ext cx="5285714" cy="30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953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</a:t>
            </a:r>
            <a:r>
              <a:rPr lang="en-US" dirty="0"/>
              <a:t>Replication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As hardware problem can occur or link can be down at any time during data process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is replicated for assuring no single point of failure</a:t>
            </a:r>
          </a:p>
          <a:p>
            <a:endParaRPr lang="en-US" dirty="0"/>
          </a:p>
          <a:p>
            <a:r>
              <a:rPr lang="en-US" dirty="0"/>
              <a:t>Places replicas of data on different nodes based on these two factors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by the Replication Strategy - Where to place next replica is determined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by the Replication Factor - the total number of replicas placed on different nodes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For </a:t>
            </a:r>
            <a:r>
              <a:rPr lang="en-US" dirty="0"/>
              <a:t>ensuring there is no single point of failure, replication factor must be </a:t>
            </a:r>
            <a:r>
              <a:rPr lang="en-US" dirty="0" smtClean="0"/>
              <a:t>three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Two kinds </a:t>
            </a:r>
            <a:r>
              <a:rPr lang="en-US" dirty="0"/>
              <a:t>of replication strategies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 smtClean="0"/>
              <a:t>SimpleStrategy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NetworkTopologyStrategy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5133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Replication 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 err="1"/>
              <a:t>SimpleStrategy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is used just for one data center</a:t>
            </a:r>
          </a:p>
          <a:p>
            <a:pPr lvl="1"/>
            <a:r>
              <a:rPr lang="en-US" dirty="0"/>
              <a:t>Places the first replica on the node selected by the </a:t>
            </a:r>
            <a:r>
              <a:rPr lang="en-US" dirty="0" err="1"/>
              <a:t>partitioner</a:t>
            </a:r>
            <a:endParaRPr lang="en-US" dirty="0"/>
          </a:p>
          <a:p>
            <a:pPr lvl="1"/>
            <a:r>
              <a:rPr lang="en-US" dirty="0"/>
              <a:t>Remaining replicas are placed in clockwise direction in the Node ring</a:t>
            </a:r>
          </a:p>
          <a:p>
            <a:endParaRPr lang="en-US" dirty="0"/>
          </a:p>
          <a:p>
            <a:r>
              <a:rPr lang="en-US" dirty="0" err="1"/>
              <a:t>NetworkTopologyStrategy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is used when have more than two data centers</a:t>
            </a:r>
          </a:p>
          <a:p>
            <a:pPr lvl="1"/>
            <a:r>
              <a:rPr lang="en-US" dirty="0"/>
              <a:t>Replicas are set for each data center separately</a:t>
            </a:r>
          </a:p>
          <a:p>
            <a:pPr lvl="1"/>
            <a:r>
              <a:rPr lang="en-US" dirty="0"/>
              <a:t>Places replicas in the clockwise direction in the ring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until </a:t>
            </a:r>
            <a:r>
              <a:rPr lang="en-US" dirty="0"/>
              <a:t>reaches the first node in another rack</a:t>
            </a:r>
          </a:p>
          <a:p>
            <a:pPr lvl="1"/>
            <a:r>
              <a:rPr lang="en-US" dirty="0" smtClean="0"/>
              <a:t>Tries </a:t>
            </a:r>
            <a:r>
              <a:rPr lang="en-US" dirty="0"/>
              <a:t>to place replicas on different racks in the </a:t>
            </a:r>
            <a:r>
              <a:rPr lang="en-US" dirty="0" smtClean="0"/>
              <a:t>same</a:t>
            </a:r>
          </a:p>
          <a:p>
            <a:pPr marL="457200" lvl="1" indent="0">
              <a:buNone/>
            </a:pPr>
            <a:r>
              <a:rPr lang="en-US" dirty="0" smtClean="0"/>
              <a:t> </a:t>
            </a:r>
            <a:r>
              <a:rPr lang="en-US" dirty="0"/>
              <a:t>data center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Strategies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5927" y="1168022"/>
            <a:ext cx="2666667" cy="20761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239" y="3648640"/>
            <a:ext cx="5123809" cy="20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67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Write </a:t>
            </a:r>
            <a:r>
              <a:rPr lang="en-US" dirty="0"/>
              <a:t>Operation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coordinator sends a write request to replicas</a:t>
            </a:r>
          </a:p>
          <a:p>
            <a:r>
              <a:rPr lang="en-US" dirty="0"/>
              <a:t>If all the replicas are up, they will receive write request regardless of their consistency level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Consistency level determines how many nodes will respond back with the success acknowledgment</a:t>
            </a:r>
          </a:p>
          <a:p>
            <a:r>
              <a:rPr lang="en-US" dirty="0"/>
              <a:t>The node will respond back with the success acknowledgment if data is written successfully to the commit log and memTable</a:t>
            </a:r>
          </a:p>
          <a:p>
            <a:endParaRPr lang="en-US" dirty="0"/>
          </a:p>
          <a:p>
            <a:r>
              <a:rPr lang="en-US" dirty="0"/>
              <a:t>For example</a:t>
            </a:r>
          </a:p>
          <a:p>
            <a:pPr lvl="1"/>
            <a:r>
              <a:rPr lang="en-US" dirty="0"/>
              <a:t>In a single data center with replication factor equals to three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/>
              <a:t>Three replicas will receive write request</a:t>
            </a:r>
          </a:p>
          <a:p>
            <a:pPr lvl="1"/>
            <a:r>
              <a:rPr lang="en-US" dirty="0"/>
              <a:t>If consistency level is one,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/>
              <a:t>only one replica will respond back with the success acknowledgment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/>
              <a:t>Remaining two will remain dormant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remaining two replicas lose data due to node downs or some other problem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/>
              <a:t>Cassandra will make the row consistent by the built-in repair mechanism in Cassandra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9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Operation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US" dirty="0"/>
              <a:t>Three types of read requests that a coordinator sends to replicas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Direct request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Digest request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Read repair request</a:t>
            </a:r>
          </a:p>
          <a:p>
            <a:endParaRPr lang="en-US" dirty="0"/>
          </a:p>
          <a:p>
            <a:r>
              <a:rPr lang="en-US" dirty="0"/>
              <a:t>The coordinator sends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direct request to one of the replicas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digest request to the number of replicas specified by the consistency level and checks whether the returned data is an updated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digest request to all the remaining replicas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If any node gives out of date value, a background read repair request will update that data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315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 smtClean="0"/>
              <a:t>: Graph 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Column Oriented Databases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Partition a table by column into column families </a:t>
            </a:r>
          </a:p>
          <a:p>
            <a:r>
              <a:rPr lang="en-US" dirty="0" smtClean="0"/>
              <a:t>A part of vertical partitioning where each column family is stored in its own files</a:t>
            </a:r>
          </a:p>
          <a:p>
            <a:r>
              <a:rPr lang="en-US" dirty="0" smtClean="0"/>
              <a:t>Allows versioning of data values</a:t>
            </a:r>
          </a:p>
          <a:p>
            <a:r>
              <a:rPr lang="en-US" dirty="0" smtClean="0"/>
              <a:t>Each storage block has data from only one column</a:t>
            </a:r>
          </a:p>
          <a:p>
            <a:r>
              <a:rPr lang="en-US" dirty="0" smtClean="0"/>
              <a:t>Example, </a:t>
            </a:r>
          </a:p>
          <a:p>
            <a:pPr lvl="1"/>
            <a:r>
              <a:rPr lang="en-US" dirty="0" smtClean="0"/>
              <a:t>Cassandra, </a:t>
            </a:r>
            <a:r>
              <a:rPr lang="en-US" dirty="0" err="1" smtClean="0"/>
              <a:t>Hbase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Column based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3810000"/>
            <a:ext cx="7860317" cy="246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49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Columnar Databases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 smtClean="0"/>
              <a:t>A database </a:t>
            </a:r>
            <a:r>
              <a:rPr lang="en-US" dirty="0"/>
              <a:t>management system (DBMS) that stores data tables by column rather than by </a:t>
            </a:r>
            <a:r>
              <a:rPr lang="en-US" dirty="0" smtClean="0"/>
              <a:t>row</a:t>
            </a:r>
          </a:p>
          <a:p>
            <a:endParaRPr lang="en-US" dirty="0"/>
          </a:p>
          <a:p>
            <a:r>
              <a:rPr lang="en-US" dirty="0" smtClean="0"/>
              <a:t>Compare to RDBMS -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Practical use of a column store versus a row store differs little in the relational DBMS world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Both columnar and row databases can use traditional database query languages like SQL to load data and perform queries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Both row and columnar databases can become the backbone in a system to serve data for common extract, transform, load (ETL) and data visualization tools</a:t>
            </a:r>
          </a:p>
          <a:p>
            <a:endParaRPr lang="en-US" dirty="0"/>
          </a:p>
          <a:p>
            <a:r>
              <a:rPr lang="en-US" dirty="0"/>
              <a:t>By storing data in columns rather than rows, the database can more precisely access the data it needs to answer a query rather than scanning and discarding unwanted data in rows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Query performance is increased for certain workloads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Row </a:t>
            </a:r>
            <a:r>
              <a:rPr lang="en-US" b="0" dirty="0"/>
              <a:t>oriented and Column oriented data </a:t>
            </a:r>
            <a:r>
              <a:rPr lang="en-US" b="0" dirty="0" smtClean="0"/>
              <a:t>stores</a:t>
            </a:r>
            <a:r>
              <a:rPr lang="en-US" b="0" dirty="0"/>
              <a:t/>
            </a:r>
            <a:br>
              <a:rPr lang="en-US" b="0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A data store is basically a place for storing collections of data, such as a database, a file system or a directory</a:t>
            </a:r>
          </a:p>
          <a:p>
            <a:r>
              <a:rPr lang="en-US" dirty="0"/>
              <a:t>In Database system they can be stored in two ways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Row Oriented Data Stores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Column-Oriented Data Stores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8280030"/>
              </p:ext>
            </p:extLst>
          </p:nvPr>
        </p:nvGraphicFramePr>
        <p:xfrm>
          <a:off x="801078" y="3124200"/>
          <a:ext cx="10458530" cy="3469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29265"/>
                <a:gridCol w="522926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Row Oriented Data Stores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Column Oriented</a:t>
                      </a:r>
                      <a:r>
                        <a:rPr lang="en-US" baseline="0" dirty="0" smtClean="0"/>
                        <a:t> Data Stores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is stored and retrieved one row at a 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Data are stored and retrieve in columns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</a:rPr>
                        <a:t>Records </a:t>
                      </a:r>
                      <a:r>
                        <a:rPr lang="en-US" b="0" dirty="0" smtClean="0">
                          <a:effectLst/>
                        </a:rPr>
                        <a:t>are </a:t>
                      </a:r>
                      <a:r>
                        <a:rPr lang="en-US" b="0" dirty="0">
                          <a:effectLst/>
                        </a:rPr>
                        <a:t>easy to read and </a:t>
                      </a:r>
                      <a:r>
                        <a:rPr lang="en-US" b="0" dirty="0" smtClean="0">
                          <a:effectLst/>
                        </a:rPr>
                        <a:t>write</a:t>
                      </a:r>
                      <a:endParaRPr lang="en-US" b="0" dirty="0">
                        <a:effectLst/>
                      </a:endParaRPr>
                    </a:p>
                  </a:txBody>
                  <a:tcPr marL="133350" marR="133350" marT="66675" marB="66675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 smtClean="0">
                          <a:effectLst/>
                        </a:rPr>
                        <a:t>Read </a:t>
                      </a:r>
                      <a:r>
                        <a:rPr lang="en-US" b="0" dirty="0">
                          <a:effectLst/>
                        </a:rPr>
                        <a:t>and write operations are slower as compared to </a:t>
                      </a:r>
                      <a:r>
                        <a:rPr lang="en-US" b="0" dirty="0" smtClean="0">
                          <a:effectLst/>
                        </a:rPr>
                        <a:t>row-oriented</a:t>
                      </a:r>
                      <a:endParaRPr lang="en-US" b="0" dirty="0">
                        <a:effectLst/>
                      </a:endParaRPr>
                    </a:p>
                  </a:txBody>
                  <a:tcPr marL="133350" marR="133350" marT="66675" marB="66675" anchor="ctr"/>
                </a:tc>
              </a:tr>
              <a:tr h="370840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 smtClean="0">
                          <a:effectLst/>
                        </a:rPr>
                        <a:t>Best suited </a:t>
                      </a:r>
                      <a:r>
                        <a:rPr lang="en-US" b="0" dirty="0">
                          <a:effectLst/>
                        </a:rPr>
                        <a:t>for online transaction </a:t>
                      </a:r>
                      <a:r>
                        <a:rPr lang="en-US" b="0" dirty="0" smtClean="0">
                          <a:effectLst/>
                        </a:rPr>
                        <a:t>system</a:t>
                      </a:r>
                      <a:endParaRPr lang="en-US" b="0" dirty="0">
                        <a:effectLst/>
                      </a:endParaRPr>
                    </a:p>
                  </a:txBody>
                  <a:tcPr marL="133350" marR="133350" marT="66675" marB="66675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 smtClean="0">
                          <a:effectLst/>
                        </a:rPr>
                        <a:t>Best suited </a:t>
                      </a:r>
                      <a:r>
                        <a:rPr lang="en-US" b="0" dirty="0">
                          <a:effectLst/>
                        </a:rPr>
                        <a:t>for online analytical </a:t>
                      </a:r>
                      <a:r>
                        <a:rPr lang="en-US" b="0" dirty="0" smtClean="0">
                          <a:effectLst/>
                        </a:rPr>
                        <a:t>processing</a:t>
                      </a:r>
                      <a:endParaRPr lang="en-US" b="0" dirty="0">
                        <a:effectLst/>
                      </a:endParaRPr>
                    </a:p>
                  </a:txBody>
                  <a:tcPr marL="133350" marR="133350" marT="66675" marB="66675" anchor="ctr"/>
                </a:tc>
              </a:tr>
              <a:tr h="370840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 smtClean="0">
                          <a:effectLst/>
                        </a:rPr>
                        <a:t>Not efficient </a:t>
                      </a:r>
                      <a:r>
                        <a:rPr lang="en-US" b="0" dirty="0">
                          <a:effectLst/>
                        </a:rPr>
                        <a:t>in performing operations applicable to the entire datasets </a:t>
                      </a:r>
                      <a:r>
                        <a:rPr lang="en-US" b="0" dirty="0" smtClean="0">
                          <a:effectLst/>
                        </a:rPr>
                        <a:t>like aggregation </a:t>
                      </a:r>
                      <a:r>
                        <a:rPr lang="en-US" b="0" dirty="0">
                          <a:effectLst/>
                        </a:rPr>
                        <a:t>in row-oriented is an expensive job or </a:t>
                      </a:r>
                      <a:r>
                        <a:rPr lang="en-US" b="0" dirty="0" smtClean="0">
                          <a:effectLst/>
                        </a:rPr>
                        <a:t>operations</a:t>
                      </a:r>
                      <a:endParaRPr lang="en-US" b="0" dirty="0">
                        <a:effectLst/>
                      </a:endParaRPr>
                    </a:p>
                  </a:txBody>
                  <a:tcPr marL="133350" marR="133350" marT="66675" marB="66675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 smtClean="0">
                          <a:effectLst/>
                        </a:rPr>
                        <a:t>Efficient in </a:t>
                      </a:r>
                      <a:r>
                        <a:rPr lang="en-US" b="0" dirty="0">
                          <a:effectLst/>
                        </a:rPr>
                        <a:t>performing operations applicable to the entire dataset </a:t>
                      </a:r>
                      <a:r>
                        <a:rPr lang="en-US" b="0" dirty="0" smtClean="0">
                          <a:effectLst/>
                        </a:rPr>
                        <a:t>like aggregation </a:t>
                      </a:r>
                      <a:r>
                        <a:rPr lang="en-US" b="0" dirty="0">
                          <a:effectLst/>
                        </a:rPr>
                        <a:t>over many rows and </a:t>
                      </a:r>
                      <a:r>
                        <a:rPr lang="en-US" b="0" dirty="0" smtClean="0">
                          <a:effectLst/>
                        </a:rPr>
                        <a:t>columns</a:t>
                      </a:r>
                      <a:endParaRPr lang="en-US" b="0" dirty="0">
                        <a:effectLst/>
                      </a:endParaRPr>
                    </a:p>
                  </a:txBody>
                  <a:tcPr marL="133350" marR="133350" marT="66675" marB="66675" anchor="ctr"/>
                </a:tc>
              </a:tr>
              <a:tr h="370840"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>
                          <a:effectLst/>
                        </a:rPr>
                        <a:t>Typical compression mechanisms </a:t>
                      </a:r>
                      <a:r>
                        <a:rPr lang="en-US" b="0" dirty="0" smtClean="0">
                          <a:effectLst/>
                        </a:rPr>
                        <a:t>provides </a:t>
                      </a:r>
                      <a:r>
                        <a:rPr lang="en-US" b="0" dirty="0">
                          <a:effectLst/>
                        </a:rPr>
                        <a:t>less efficient </a:t>
                      </a:r>
                      <a:r>
                        <a:rPr lang="en-US" b="0" dirty="0" smtClean="0">
                          <a:effectLst/>
                        </a:rPr>
                        <a:t>result</a:t>
                      </a:r>
                      <a:endParaRPr lang="en-US" b="0" dirty="0">
                        <a:effectLst/>
                      </a:endParaRPr>
                    </a:p>
                  </a:txBody>
                  <a:tcPr marL="133350" marR="133350" marT="66675" marB="66675" anchor="ctr"/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b="0" dirty="0" smtClean="0">
                          <a:effectLst/>
                        </a:rPr>
                        <a:t>Permits </a:t>
                      </a:r>
                      <a:r>
                        <a:rPr lang="en-US" b="0" dirty="0">
                          <a:effectLst/>
                        </a:rPr>
                        <a:t>high compression rates due to little distinct or unique values in </a:t>
                      </a:r>
                      <a:r>
                        <a:rPr lang="en-US" b="0" dirty="0" smtClean="0">
                          <a:effectLst/>
                        </a:rPr>
                        <a:t>columns</a:t>
                      </a:r>
                      <a:endParaRPr lang="en-US" b="0" dirty="0">
                        <a:effectLst/>
                      </a:endParaRPr>
                    </a:p>
                  </a:txBody>
                  <a:tcPr marL="133350" marR="133350" marT="66675" marB="66675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6921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column-store?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238" y="1143285"/>
            <a:ext cx="9209524" cy="457142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98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Apache </a:t>
            </a:r>
            <a:r>
              <a:rPr lang="en-US" b="0" dirty="0"/>
              <a:t>Cassandra</a:t>
            </a:r>
            <a:br>
              <a:rPr lang="en-US" b="0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An open source, column-oriented database designed to handle large amounts of data across many commodity servers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Different rows in the same table (column family) do not have to share the same set of </a:t>
            </a:r>
            <a:r>
              <a:rPr lang="en-US" dirty="0" smtClean="0"/>
              <a:t>columns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Distributed database from Apache that is highly scalable and designed to manage very large amounts of structured data</a:t>
            </a:r>
          </a:p>
          <a:p>
            <a:r>
              <a:rPr lang="en-US" dirty="0"/>
              <a:t>Provides high availability with no single point of failure</a:t>
            </a:r>
          </a:p>
          <a:p>
            <a:endParaRPr lang="en-US" dirty="0"/>
          </a:p>
          <a:p>
            <a:r>
              <a:rPr lang="en-US" dirty="0"/>
              <a:t>Developed at Facebook for inbox search</a:t>
            </a:r>
          </a:p>
          <a:p>
            <a:r>
              <a:rPr lang="en-US" dirty="0"/>
              <a:t>Open-sourced by Facebook in July 2008</a:t>
            </a:r>
          </a:p>
          <a:p>
            <a:r>
              <a:rPr lang="en-US" dirty="0"/>
              <a:t>Made an Apache top-level project since February 2010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0" y="3581400"/>
            <a:ext cx="1704762" cy="11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4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Apache </a:t>
            </a:r>
            <a:r>
              <a:rPr lang="en-US" b="0" dirty="0" smtClean="0"/>
              <a:t>Cassandra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Scalable, fault-tolerant, and consistent</a:t>
            </a:r>
          </a:p>
          <a:p>
            <a:r>
              <a:rPr lang="en-US" dirty="0" smtClean="0"/>
              <a:t>Distribution </a:t>
            </a:r>
            <a:r>
              <a:rPr lang="en-US" dirty="0"/>
              <a:t>design is based on Amazon’s Dynamo and its data model on Google’s </a:t>
            </a:r>
            <a:r>
              <a:rPr lang="en-US" dirty="0" err="1"/>
              <a:t>Bigtable</a:t>
            </a:r>
            <a:endParaRPr lang="en-US" dirty="0"/>
          </a:p>
          <a:p>
            <a:r>
              <a:rPr lang="en-US" dirty="0"/>
              <a:t>Created at Facebook, it differs sharply from relational database management systems</a:t>
            </a:r>
          </a:p>
          <a:p>
            <a:r>
              <a:rPr lang="en-US" dirty="0"/>
              <a:t>Implements a Dynamo-style replication model with no single point of failure, but adds a more powerful “column family” data model</a:t>
            </a:r>
          </a:p>
          <a:p>
            <a:r>
              <a:rPr lang="en-US" dirty="0"/>
              <a:t>Used by some of the biggest companies such </a:t>
            </a:r>
            <a:r>
              <a:rPr lang="en-US" dirty="0" smtClean="0"/>
              <a:t>as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Facebook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Twitter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Cisco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Rackspace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 smtClean="0"/>
              <a:t>Ebay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Twitter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Netflix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825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Features </a:t>
            </a:r>
            <a:r>
              <a:rPr lang="en-US" b="0" dirty="0"/>
              <a:t>of Cassandra</a:t>
            </a:r>
            <a:br>
              <a:rPr lang="en-US" b="0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US" dirty="0"/>
              <a:t>Elastic scalability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Highly scalable - allows to add more hardware to accommodate more customers and more data as per requirement</a:t>
            </a:r>
          </a:p>
          <a:p>
            <a:r>
              <a:rPr lang="en-US" dirty="0"/>
              <a:t>Always on architecture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No single point of failure and it is continuously available for business-critical applications that cannot afford a failure</a:t>
            </a:r>
          </a:p>
          <a:p>
            <a:r>
              <a:rPr lang="en-US" dirty="0"/>
              <a:t>Fast linear-scale performance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Linearly scalable, i.e., it increases throughput as the number of nodes in the cluster is increased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maintains a quick response time</a:t>
            </a:r>
          </a:p>
          <a:p>
            <a:r>
              <a:rPr lang="en-US" dirty="0"/>
              <a:t>Flexible data storage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Accommodates all possible data formats including: structured, semi-structured, and unstructured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Dynamically accommodate changes to your data structures according to the </a:t>
            </a:r>
            <a:r>
              <a:rPr lang="en-US" dirty="0" smtClean="0"/>
              <a:t>need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7534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Features of </a:t>
            </a:r>
            <a:r>
              <a:rPr lang="en-US" b="0" dirty="0" smtClean="0"/>
              <a:t>Cassandra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/>
              <a:t>Easy data distribution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Provides the flexibility to distribute data by replicating data across multiple data </a:t>
            </a:r>
            <a:r>
              <a:rPr lang="en-US" dirty="0" smtClean="0"/>
              <a:t>centers</a:t>
            </a:r>
          </a:p>
          <a:p>
            <a:endParaRPr lang="en-US" dirty="0"/>
          </a:p>
          <a:p>
            <a:r>
              <a:rPr lang="en-US" dirty="0"/>
              <a:t>Transaction support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Supports properties like Atomicity, Consistency, Isolation, and Durability (ACID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/>
              <a:t>Fast writes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Designed to run on cheap commodity hardware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Performs blazingly fast writes and can store hundreds of terabytes of data, without sacrificing the read efficiency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031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3216</TotalTime>
  <Words>1171</Words>
  <Application>Microsoft Office PowerPoint</Application>
  <PresentationFormat>Widescreen</PresentationFormat>
  <Paragraphs>158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Columnar Databases</vt:lpstr>
      <vt:lpstr>Column Oriented Databases</vt:lpstr>
      <vt:lpstr>Columnar Databases</vt:lpstr>
      <vt:lpstr> Row oriented and Column oriented data stores </vt:lpstr>
      <vt:lpstr>What is a column-store?</vt:lpstr>
      <vt:lpstr> Apache Cassandra </vt:lpstr>
      <vt:lpstr>Apache Cassandra (2)</vt:lpstr>
      <vt:lpstr> Features of Cassandra </vt:lpstr>
      <vt:lpstr>Features of Cassandra (2)</vt:lpstr>
      <vt:lpstr> Cassandra - Architecture </vt:lpstr>
      <vt:lpstr> Components of Cassandra </vt:lpstr>
      <vt:lpstr> Data Replication </vt:lpstr>
      <vt:lpstr>Data Replication (2)</vt:lpstr>
      <vt:lpstr> Write Operation </vt:lpstr>
      <vt:lpstr>Read Operation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234</cp:revision>
  <dcterms:created xsi:type="dcterms:W3CDTF">2018-10-16T06:13:57Z</dcterms:created>
  <dcterms:modified xsi:type="dcterms:W3CDTF">2020-04-04T01:46:35Z</dcterms:modified>
</cp:coreProperties>
</file>

<file path=docProps/thumbnail.jpeg>
</file>